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56" r:id="rId3"/>
    <p:sldId id="257" r:id="rId4"/>
    <p:sldId id="258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9"/>
    <p:restoredTop sz="94653"/>
  </p:normalViewPr>
  <p:slideViewPr>
    <p:cSldViewPr>
      <p:cViewPr varScale="1">
        <p:scale>
          <a:sx n="85" d="100"/>
          <a:sy n="85" d="100"/>
        </p:scale>
        <p:origin x="37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B1F79A5E-BB09-4338-A072-5FCD81D9C59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99368-800D-44E9-983E-2202E6EADA34}" type="slidenum">
              <a:rPr lang="ru-RU" altLang="en-US"/>
              <a:pPr/>
              <a:t>1</a:t>
            </a:fld>
            <a:endParaRPr lang="ru-RU" alt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53CBC3-A2DF-462D-A2FF-76F8F6509D0E}" type="slidenum">
              <a:rPr lang="ru-RU" altLang="en-US"/>
              <a:pPr/>
              <a:t>10</a:t>
            </a:fld>
            <a:endParaRPr lang="ru-RU" alt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9B0A84-1240-44E4-B453-F21F37BE5802}" type="slidenum">
              <a:rPr lang="ru-RU" altLang="en-US"/>
              <a:pPr/>
              <a:t>11</a:t>
            </a:fld>
            <a:endParaRPr lang="ru-RU" alt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E9AD6B-1189-4355-A184-52FAF183B835}" type="slidenum">
              <a:rPr lang="ru-RU" altLang="en-US"/>
              <a:pPr/>
              <a:t>12</a:t>
            </a:fld>
            <a:endParaRPr lang="ru-RU" alt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E469A2-AB07-41C2-95FF-32B6DF4ACFC4}" type="slidenum">
              <a:rPr lang="ru-RU" altLang="en-US"/>
              <a:pPr/>
              <a:t>13</a:t>
            </a:fld>
            <a:endParaRPr lang="ru-RU" alt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477D20-69F3-4095-B3C8-27D6B24E55F4}" type="slidenum">
              <a:rPr lang="ru-RU" altLang="en-US"/>
              <a:pPr/>
              <a:t>2</a:t>
            </a:fld>
            <a:endParaRPr lang="ru-RU" alt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475987-6026-4592-8016-479AB3CE44D2}" type="slidenum">
              <a:rPr lang="ru-RU" altLang="en-US"/>
              <a:pPr/>
              <a:t>3</a:t>
            </a:fld>
            <a:endParaRPr lang="ru-RU" alt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0E4848-486A-426C-A4B7-7BE0405C1727}" type="slidenum">
              <a:rPr lang="ru-RU" altLang="en-US"/>
              <a:pPr/>
              <a:t>4</a:t>
            </a:fld>
            <a:endParaRPr lang="ru-RU" altLang="en-US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7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8EBE9C-6913-4EED-9DFB-B80704FB83F9}" type="slidenum">
              <a:rPr lang="ru-RU" altLang="en-US"/>
              <a:pPr/>
              <a:t>5</a:t>
            </a:fld>
            <a:endParaRPr lang="ru-RU" alt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3B7DFB-A71F-4950-AF5B-8C6DF19F5BBF}" type="slidenum">
              <a:rPr lang="ru-RU" altLang="en-US"/>
              <a:pPr/>
              <a:t>6</a:t>
            </a:fld>
            <a:endParaRPr lang="ru-RU" alt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E0611A-4ED7-4B0E-89C1-8B7BD0BD4D1E}" type="slidenum">
              <a:rPr lang="ru-RU" altLang="en-US"/>
              <a:pPr/>
              <a:t>7</a:t>
            </a:fld>
            <a:endParaRPr lang="ru-RU" alt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3B20F8-6CAE-46A0-8754-CC42098D267B}" type="slidenum">
              <a:rPr lang="ru-RU" altLang="en-US"/>
              <a:pPr/>
              <a:t>8</a:t>
            </a:fld>
            <a:endParaRPr lang="ru-RU" alt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D08473-698E-486A-9E73-9732F08B3E0A}" type="slidenum">
              <a:rPr lang="ru-RU" altLang="en-US"/>
              <a:pPr/>
              <a:t>9</a:t>
            </a:fld>
            <a:endParaRPr lang="ru-RU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3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307013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7013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0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92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4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19542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6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6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6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600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57372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61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3286998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02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307013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7013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0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310395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5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6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01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73461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8438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заголовка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щёлкните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Четвёртый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заголовка щёлкните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щёлкните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Четвёртый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63813" y="2001838"/>
            <a:ext cx="7245350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en-US" sz="5000" b="1">
                <a:solidFill>
                  <a:srgbClr val="272E43"/>
                </a:solidFill>
                <a:latin typeface="Montserrat" charset="0"/>
                <a:cs typeface="Montserrat" charset="0"/>
              </a:rPr>
              <a:t>Аутстафінг в Україні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616075" y="3032125"/>
            <a:ext cx="9140825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en-US" sz="2800" b="1">
                <a:solidFill>
                  <a:srgbClr val="3B3092"/>
                </a:solidFill>
                <a:latin typeface="Roboto Slab" charset="0"/>
                <a:cs typeface="Roboto Slab" charset="0"/>
              </a:rPr>
              <a:t>Чому це вигідно вам сьогодні?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700088"/>
            <a:ext cx="36163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913"/>
            <a:ext cx="121888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38200" y="365125"/>
            <a:ext cx="105124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4400" b="1">
                <a:solidFill>
                  <a:srgbClr val="272E43"/>
                </a:solidFill>
                <a:latin typeface="Montserrat" charset="0"/>
                <a:cs typeface="Montserrat" charset="0"/>
              </a:rPr>
              <a:t>Важливі нюанси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571875" y="1690688"/>
            <a:ext cx="7778750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dirty="0">
                <a:latin typeface="Montserrat" charset="0"/>
                <a:cs typeface="Montserrat" charset="0"/>
              </a:rPr>
              <a:t>Оплату </a:t>
            </a:r>
            <a:r>
              <a:rPr lang="ru-RU" altLang="en-US" dirty="0" err="1">
                <a:latin typeface="Montserrat" charset="0"/>
                <a:cs typeface="Montserrat" charset="0"/>
              </a:rPr>
              <a:t>послуг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аутстафінгу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ви</a:t>
            </a:r>
            <a:r>
              <a:rPr lang="ru-RU" altLang="en-US" dirty="0">
                <a:latin typeface="Montserrat" charset="0"/>
                <a:cs typeface="Montserrat" charset="0"/>
              </a:rPr>
              <a:t> можете </a:t>
            </a:r>
            <a:r>
              <a:rPr lang="ru-RU" altLang="en-US" dirty="0" err="1">
                <a:latin typeface="Montserrat" charset="0"/>
                <a:cs typeface="Montserrat" charset="0"/>
              </a:rPr>
              <a:t>відносити</a:t>
            </a:r>
            <a:r>
              <a:rPr lang="ru-RU" altLang="en-US" dirty="0">
                <a:latin typeface="Montserrat" charset="0"/>
                <a:cs typeface="Montserrat" charset="0"/>
              </a:rPr>
              <a:t> на </a:t>
            </a:r>
            <a:r>
              <a:rPr lang="ru-RU" altLang="en-US" dirty="0" err="1">
                <a:latin typeface="Montserrat" charset="0"/>
                <a:cs typeface="Montserrat" charset="0"/>
              </a:rPr>
              <a:t>витрати</a:t>
            </a:r>
            <a:r>
              <a:rPr lang="ru-RU" altLang="en-US" dirty="0">
                <a:latin typeface="Montserrat" charset="0"/>
                <a:cs typeface="Montserrat" charset="0"/>
              </a:rPr>
              <a:t>, </a:t>
            </a:r>
            <a:r>
              <a:rPr lang="ru-RU" altLang="en-US" dirty="0" err="1">
                <a:latin typeface="Montserrat" charset="0"/>
                <a:cs typeface="Montserrat" charset="0"/>
              </a:rPr>
              <a:t>зменшуючи</a:t>
            </a:r>
            <a:r>
              <a:rPr lang="ru-RU" altLang="en-US" dirty="0">
                <a:latin typeface="Montserrat" charset="0"/>
                <a:cs typeface="Montserrat" charset="0"/>
              </a:rPr>
              <a:t> таким чином суму </a:t>
            </a:r>
            <a:r>
              <a:rPr lang="ru-RU" altLang="en-US" dirty="0" err="1">
                <a:latin typeface="Montserrat" charset="0"/>
                <a:cs typeface="Montserrat" charset="0"/>
              </a:rPr>
              <a:t>податку</a:t>
            </a:r>
            <a:r>
              <a:rPr lang="ru-RU" altLang="en-US" dirty="0">
                <a:latin typeface="Montserrat" charset="0"/>
                <a:cs typeface="Montserrat" charset="0"/>
              </a:rPr>
              <a:t> на </a:t>
            </a:r>
            <a:r>
              <a:rPr lang="ru-RU" altLang="en-US" dirty="0" err="1">
                <a:latin typeface="Montserrat" charset="0"/>
                <a:cs typeface="Montserrat" charset="0"/>
              </a:rPr>
              <a:t>прибуток</a:t>
            </a:r>
            <a:r>
              <a:rPr lang="ru-RU" altLang="en-US" dirty="0">
                <a:latin typeface="Montserrat" charset="0"/>
                <a:cs typeface="Montserrat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dirty="0">
                <a:latin typeface="Montserrat" charset="0"/>
                <a:cs typeface="Montserrat" charset="0"/>
              </a:rPr>
              <a:t>Ви можете </a:t>
            </a:r>
            <a:r>
              <a:rPr lang="ru-RU" altLang="en-US" dirty="0" err="1">
                <a:latin typeface="Montserrat" charset="0"/>
                <a:cs typeface="Montserrat" charset="0"/>
              </a:rPr>
              <a:t>отримати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податковий</a:t>
            </a:r>
            <a:r>
              <a:rPr lang="ru-RU" altLang="en-US" dirty="0">
                <a:latin typeface="Montserrat" charset="0"/>
                <a:cs typeface="Montserrat" charset="0"/>
              </a:rPr>
              <a:t> кредит на ПДВ на всю суму </a:t>
            </a:r>
            <a:r>
              <a:rPr lang="ru-RU" altLang="en-US" dirty="0" err="1">
                <a:latin typeface="Montserrat" charset="0"/>
                <a:cs typeface="Montserrat" charset="0"/>
              </a:rPr>
              <a:t>платежів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лізеру</a:t>
            </a:r>
            <a:r>
              <a:rPr lang="ru-RU" altLang="en-US" dirty="0">
                <a:latin typeface="Montserrat" charset="0"/>
                <a:cs typeface="Montserrat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dirty="0">
                <a:latin typeface="Montserrat" charset="0"/>
                <a:cs typeface="Montserrat" charset="0"/>
              </a:rPr>
              <a:t>ТОВ "</a:t>
            </a:r>
            <a:r>
              <a:rPr lang="ru-RU" altLang="en-US" dirty="0" err="1">
                <a:latin typeface="Montserrat" charset="0"/>
                <a:cs typeface="Montserrat" charset="0"/>
              </a:rPr>
              <a:t>Лізинг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Сервіс</a:t>
            </a:r>
            <a:r>
              <a:rPr lang="ru-RU" altLang="en-US" dirty="0">
                <a:latin typeface="Montserrat" charset="0"/>
                <a:cs typeface="Montserrat" charset="0"/>
              </a:rPr>
              <a:t>" </a:t>
            </a:r>
            <a:r>
              <a:rPr lang="ru-RU" altLang="en-US" dirty="0" err="1">
                <a:latin typeface="Montserrat" charset="0"/>
                <a:cs typeface="Montserrat" charset="0"/>
              </a:rPr>
              <a:t>має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свій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власний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відділ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закупівель</a:t>
            </a:r>
            <a:r>
              <a:rPr lang="ru-RU" altLang="en-US" dirty="0">
                <a:latin typeface="Montserrat" charset="0"/>
                <a:cs typeface="Montserrat" charset="0"/>
              </a:rPr>
              <a:t> – для </a:t>
            </a:r>
            <a:r>
              <a:rPr lang="ru-RU" altLang="en-US" dirty="0" err="1">
                <a:latin typeface="Montserrat" charset="0"/>
                <a:cs typeface="Montserrat" charset="0"/>
              </a:rPr>
              <a:t>забезпечення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працівників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усім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необхідним</a:t>
            </a:r>
            <a:r>
              <a:rPr lang="ru-RU" altLang="en-US" dirty="0">
                <a:latin typeface="Montserrat" charset="0"/>
                <a:cs typeface="Montserrat" charset="0"/>
              </a:rPr>
              <a:t> (</a:t>
            </a:r>
            <a:r>
              <a:rPr lang="ru-RU" altLang="en-US" dirty="0" err="1">
                <a:latin typeface="Montserrat" charset="0"/>
                <a:cs typeface="Montserrat" charset="0"/>
              </a:rPr>
              <a:t>страхування</a:t>
            </a:r>
            <a:r>
              <a:rPr lang="ru-RU" altLang="en-US" dirty="0">
                <a:latin typeface="Montserrat" charset="0"/>
                <a:cs typeface="Montserrat" charset="0"/>
              </a:rPr>
              <a:t>, бензин, </a:t>
            </a:r>
            <a:r>
              <a:rPr lang="ru-RU" altLang="en-US" dirty="0" err="1">
                <a:latin typeface="Montserrat" charset="0"/>
                <a:cs typeface="Montserrat" charset="0"/>
              </a:rPr>
              <a:t>спецодяг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тощо</a:t>
            </a:r>
            <a:r>
              <a:rPr lang="ru-RU" altLang="en-US" dirty="0">
                <a:latin typeface="Montserrat" charset="0"/>
                <a:cs typeface="Montserrat" charset="0"/>
              </a:rPr>
              <a:t>) за </a:t>
            </a:r>
            <a:r>
              <a:rPr lang="ru-RU" altLang="en-US" dirty="0" err="1">
                <a:latin typeface="Montserrat" charset="0"/>
                <a:cs typeface="Montserrat" charset="0"/>
              </a:rPr>
              <a:t>найнижчими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цінами</a:t>
            </a:r>
            <a:r>
              <a:rPr lang="ru-RU" altLang="en-US" dirty="0">
                <a:latin typeface="Montserrat" charset="0"/>
                <a:cs typeface="Montserrat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dirty="0" err="1">
                <a:latin typeface="Montserrat" charset="0"/>
                <a:cs typeface="Montserrat" charset="0"/>
              </a:rPr>
              <a:t>Можливі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дотичні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послуги</a:t>
            </a:r>
            <a:r>
              <a:rPr lang="ru-RU" altLang="en-US" dirty="0">
                <a:latin typeface="Montserrat" charset="0"/>
                <a:cs typeface="Montserrat" charset="0"/>
              </a:rPr>
              <a:t> – </a:t>
            </a:r>
            <a:r>
              <a:rPr lang="ru-RU" altLang="en-US" dirty="0" err="1">
                <a:latin typeface="Montserrat" charset="0"/>
                <a:cs typeface="Montserrat" charset="0"/>
              </a:rPr>
              <a:t>лізинг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наявного</a:t>
            </a:r>
            <a:r>
              <a:rPr lang="ru-RU" altLang="en-US" dirty="0">
                <a:latin typeface="Montserrat" charset="0"/>
                <a:cs typeface="Montserrat" charset="0"/>
              </a:rPr>
              <a:t> персоналу (з </a:t>
            </a:r>
            <a:r>
              <a:rPr lang="ru-RU" altLang="en-US" dirty="0" err="1">
                <a:latin typeface="Montserrat" charset="0"/>
                <a:cs typeface="Montserrat" charset="0"/>
              </a:rPr>
              <a:t>його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подальшим</a:t>
            </a:r>
            <a:r>
              <a:rPr lang="ru-RU" altLang="en-US" dirty="0">
                <a:latin typeface="Montserrat" charset="0"/>
                <a:cs typeface="Montserrat" charset="0"/>
              </a:rPr>
              <a:t> "</a:t>
            </a:r>
            <a:r>
              <a:rPr lang="ru-RU" altLang="en-US" dirty="0" err="1">
                <a:latin typeface="Montserrat" charset="0"/>
                <a:cs typeface="Montserrat" charset="0"/>
              </a:rPr>
              <a:t>викупом</a:t>
            </a:r>
            <a:r>
              <a:rPr lang="ru-RU" altLang="en-US" dirty="0">
                <a:latin typeface="Montserrat" charset="0"/>
                <a:cs typeface="Montserrat" charset="0"/>
              </a:rPr>
              <a:t>") і </a:t>
            </a:r>
            <a:r>
              <a:rPr lang="ru-RU" altLang="en-US" dirty="0" err="1">
                <a:latin typeface="Montserrat" charset="0"/>
                <a:cs typeface="Montserrat" charset="0"/>
              </a:rPr>
              <a:t>підбір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тимчасового</a:t>
            </a:r>
            <a:r>
              <a:rPr lang="ru-RU" altLang="en-US" dirty="0">
                <a:latin typeface="Montserrat" charset="0"/>
                <a:cs typeface="Montserrat" charset="0"/>
              </a:rPr>
              <a:t> персоналу.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1250"/>
            <a:ext cx="232251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33363"/>
            <a:ext cx="32035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7" y="4554538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05" y="3440989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924175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114550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913"/>
            <a:ext cx="121888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38200" y="365125"/>
            <a:ext cx="105124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4400" b="1">
                <a:solidFill>
                  <a:srgbClr val="272E43"/>
                </a:solidFill>
                <a:latin typeface="Montserrat" charset="0"/>
                <a:cs typeface="Montserrat" charset="0"/>
              </a:rPr>
              <a:t>Вартість послуг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738563" y="1825625"/>
            <a:ext cx="76644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altLang="en-US" dirty="0" err="1">
                <a:latin typeface="Montserrat" charset="0"/>
                <a:cs typeface="Montserrat" charset="0"/>
              </a:rPr>
              <a:t>Від</a:t>
            </a:r>
            <a:r>
              <a:rPr lang="ru-RU" altLang="en-US" dirty="0">
                <a:latin typeface="Montserrat" charset="0"/>
                <a:cs typeface="Montserrat" charset="0"/>
              </a:rPr>
              <a:t> 5% </a:t>
            </a:r>
            <a:r>
              <a:rPr lang="ru-RU" altLang="en-US" dirty="0" err="1">
                <a:latin typeface="Montserrat" charset="0"/>
                <a:cs typeface="Montserrat" charset="0"/>
              </a:rPr>
              <a:t>від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вартості</a:t>
            </a:r>
            <a:r>
              <a:rPr lang="ru-RU" altLang="en-US" dirty="0">
                <a:latin typeface="Montserrat" charset="0"/>
                <a:cs typeface="Montserrat" charset="0"/>
              </a:rPr>
              <a:t> проекту (</a:t>
            </a:r>
            <a:r>
              <a:rPr lang="ru-RU" altLang="en-US" dirty="0" err="1">
                <a:latin typeface="Montserrat" charset="0"/>
                <a:cs typeface="Montserrat" charset="0"/>
              </a:rPr>
              <a:t>залежно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від</a:t>
            </a:r>
            <a:r>
              <a:rPr lang="ru-RU" altLang="en-US" dirty="0">
                <a:latin typeface="Montserrat" charset="0"/>
                <a:cs typeface="Montserrat" charset="0"/>
              </a:rPr>
              <a:t> пакету </a:t>
            </a:r>
            <a:r>
              <a:rPr lang="ru-RU" altLang="en-US" dirty="0" err="1">
                <a:latin typeface="Montserrat" charset="0"/>
                <a:cs typeface="Montserrat" charset="0"/>
              </a:rPr>
              <a:t>послуг</a:t>
            </a:r>
            <a:r>
              <a:rPr lang="ru-RU" altLang="en-US" dirty="0">
                <a:latin typeface="Montserrat" charset="0"/>
                <a:cs typeface="Montserrat" charset="0"/>
              </a:rPr>
              <a:t>).</a:t>
            </a:r>
          </a:p>
          <a:p>
            <a:pPr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dirty="0" err="1">
                <a:latin typeface="Montserrat" charset="0"/>
                <a:cs typeface="Montserrat" charset="0"/>
              </a:rPr>
              <a:t>Можлива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фіксована</a:t>
            </a:r>
            <a:r>
              <a:rPr lang="ru-RU" altLang="en-US" dirty="0">
                <a:latin typeface="Montserrat" charset="0"/>
                <a:cs typeface="Montserrat" charset="0"/>
              </a:rPr>
              <a:t> сума – </a:t>
            </a:r>
            <a:r>
              <a:rPr lang="ru-RU" altLang="en-US" dirty="0" err="1">
                <a:latin typeface="Montserrat" charset="0"/>
                <a:cs typeface="Montserrat" charset="0"/>
              </a:rPr>
              <a:t>від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en-US" altLang="en-US">
                <a:latin typeface="Montserrat" charset="0"/>
                <a:cs typeface="Montserrat" charset="0"/>
              </a:rPr>
              <a:t>3</a:t>
            </a:r>
            <a:r>
              <a:rPr lang="ru-RU" altLang="en-US">
                <a:latin typeface="Montserrat" charset="0"/>
                <a:cs typeface="Montserrat" charset="0"/>
              </a:rPr>
              <a:t>00 </a:t>
            </a:r>
            <a:r>
              <a:rPr lang="ru-RU" altLang="en-US" dirty="0" err="1">
                <a:latin typeface="Montserrat" charset="0"/>
                <a:cs typeface="Montserrat" charset="0"/>
              </a:rPr>
              <a:t>грн</a:t>
            </a:r>
            <a:r>
              <a:rPr lang="ru-RU" altLang="en-US" dirty="0">
                <a:latin typeface="Montserrat" charset="0"/>
                <a:cs typeface="Montserrat" charset="0"/>
              </a:rPr>
              <a:t> за 1 </a:t>
            </a:r>
            <a:r>
              <a:rPr lang="ru-RU" altLang="en-US" dirty="0" err="1">
                <a:latin typeface="Montserrat" charset="0"/>
                <a:cs typeface="Montserrat" charset="0"/>
              </a:rPr>
              <a:t>співробітника</a:t>
            </a:r>
            <a:r>
              <a:rPr lang="ru-RU" altLang="en-US" dirty="0">
                <a:latin typeface="Montserrat" charset="0"/>
                <a:cs typeface="Montserrat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dirty="0" err="1">
                <a:latin typeface="Montserrat" charset="0"/>
                <a:cs typeface="Montserrat" charset="0"/>
              </a:rPr>
              <a:t>Платежі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двічі</a:t>
            </a:r>
            <a:r>
              <a:rPr lang="ru-RU" altLang="en-US" dirty="0">
                <a:latin typeface="Montserrat" charset="0"/>
                <a:cs typeface="Montserrat" charset="0"/>
              </a:rPr>
              <a:t> на </a:t>
            </a:r>
            <a:r>
              <a:rPr lang="ru-RU" altLang="en-US" dirty="0" err="1">
                <a:latin typeface="Montserrat" charset="0"/>
                <a:cs typeface="Montserrat" charset="0"/>
              </a:rPr>
              <a:t>місяць</a:t>
            </a:r>
            <a:r>
              <a:rPr lang="ru-RU" altLang="en-US" dirty="0">
                <a:latin typeface="Montserrat" charset="0"/>
                <a:cs typeface="Montserrat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dirty="0">
                <a:latin typeface="Montserrat" charset="0"/>
                <a:cs typeface="Montserrat" charset="0"/>
              </a:rPr>
              <a:t>"</a:t>
            </a:r>
            <a:r>
              <a:rPr lang="ru-RU" altLang="en-US" dirty="0" err="1">
                <a:latin typeface="Montserrat" charset="0"/>
                <a:cs typeface="Montserrat" charset="0"/>
              </a:rPr>
              <a:t>Ефект</a:t>
            </a:r>
            <a:r>
              <a:rPr lang="ru-RU" altLang="en-US" dirty="0">
                <a:latin typeface="Montserrat" charset="0"/>
                <a:cs typeface="Montserrat" charset="0"/>
              </a:rPr>
              <a:t> масштабу" – </a:t>
            </a:r>
            <a:r>
              <a:rPr lang="ru-RU" altLang="en-US" dirty="0" err="1">
                <a:latin typeface="Montserrat" charset="0"/>
                <a:cs typeface="Montserrat" charset="0"/>
              </a:rPr>
              <a:t>що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більше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працівників</a:t>
            </a:r>
            <a:r>
              <a:rPr lang="ru-RU" altLang="en-US" dirty="0">
                <a:latin typeface="Montserrat" charset="0"/>
                <a:cs typeface="Montserrat" charset="0"/>
              </a:rPr>
              <a:t> і </a:t>
            </a:r>
            <a:r>
              <a:rPr lang="ru-RU" altLang="en-US" dirty="0" err="1">
                <a:latin typeface="Montserrat" charset="0"/>
                <a:cs typeface="Montserrat" charset="0"/>
              </a:rPr>
              <a:t>вища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їхня</a:t>
            </a:r>
            <a:r>
              <a:rPr lang="ru-RU" altLang="en-US" dirty="0">
                <a:latin typeface="Montserrat" charset="0"/>
                <a:cs typeface="Montserrat" charset="0"/>
              </a:rPr>
              <a:t> зарплата, то </a:t>
            </a:r>
            <a:r>
              <a:rPr lang="ru-RU" altLang="en-US" dirty="0" err="1">
                <a:latin typeface="Montserrat" charset="0"/>
                <a:cs typeface="Montserrat" charset="0"/>
              </a:rPr>
              <a:t>менший</a:t>
            </a:r>
            <a:r>
              <a:rPr lang="ru-RU" altLang="en-US" dirty="0">
                <a:latin typeface="Montserrat" charset="0"/>
                <a:cs typeface="Montserrat" charset="0"/>
              </a:rPr>
              <a:t> % </a:t>
            </a:r>
            <a:r>
              <a:rPr lang="ru-RU" altLang="en-US" dirty="0" err="1">
                <a:latin typeface="Montserrat" charset="0"/>
                <a:cs typeface="Montserrat" charset="0"/>
              </a:rPr>
              <a:t>винагороди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агенції</a:t>
            </a:r>
            <a:r>
              <a:rPr lang="ru-RU" altLang="en-US" dirty="0">
                <a:latin typeface="Montserrat" charset="0"/>
                <a:cs typeface="Montserrat" charset="0"/>
              </a:rPr>
              <a:t>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957388"/>
            <a:ext cx="2855912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33363"/>
            <a:ext cx="32035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856037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313113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789238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224088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913"/>
            <a:ext cx="121888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38200" y="365125"/>
            <a:ext cx="105124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4400" b="1">
                <a:solidFill>
                  <a:srgbClr val="272E43"/>
                </a:solidFill>
                <a:latin typeface="Montserrat" charset="0"/>
                <a:cs typeface="Montserrat" charset="0"/>
              </a:rPr>
              <a:t>З чого почати?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38200" y="1468438"/>
            <a:ext cx="10512425" cy="434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000">
                <a:latin typeface="Montserrat" charset="0"/>
                <a:cs typeface="Montserrat" charset="0"/>
              </a:rPr>
              <a:t>Практичний початок – половина успіху. Пропонуємо обрати </a:t>
            </a:r>
          </a:p>
          <a:p>
            <a:pPr>
              <a:lnSpc>
                <a:spcPct val="100000"/>
              </a:lnSpc>
            </a:pPr>
            <a:r>
              <a:rPr lang="ru-RU" altLang="en-US" sz="2000">
                <a:latin typeface="Montserrat" charset="0"/>
                <a:cs typeface="Montserrat" charset="0"/>
              </a:rPr>
              <a:t>з 2 варіантів.</a:t>
            </a:r>
          </a:p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000" b="1">
                <a:solidFill>
                  <a:srgbClr val="CB7A29"/>
                </a:solidFill>
                <a:latin typeface="Montserrat" charset="0"/>
                <a:cs typeface="Montserrat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altLang="en-US" sz="2000" b="1">
                <a:solidFill>
                  <a:srgbClr val="3B3092"/>
                </a:solidFill>
                <a:latin typeface="Montserrat" charset="0"/>
                <a:cs typeface="Montserrat" charset="0"/>
              </a:rPr>
              <a:t>    "Пілотний проект"</a:t>
            </a:r>
            <a:r>
              <a:rPr lang="ru-RU" altLang="en-US" sz="2000">
                <a:latin typeface="Montserrat" charset="0"/>
                <a:cs typeface="Montserrat" charset="0"/>
              </a:rPr>
              <a:t> – аутстафінг 1-2 нових співробітників на обмежений термін з оформленням усіх документів.</a:t>
            </a:r>
          </a:p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000" b="1">
                <a:solidFill>
                  <a:srgbClr val="3B3092"/>
                </a:solidFill>
                <a:latin typeface="Montserrat" charset="0"/>
                <a:cs typeface="Montserrat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altLang="en-US" sz="2000" b="1">
                <a:solidFill>
                  <a:srgbClr val="3B3092"/>
                </a:solidFill>
                <a:latin typeface="Montserrat" charset="0"/>
                <a:cs typeface="Montserrat" charset="0"/>
              </a:rPr>
              <a:t>    "Сміливий старт"</a:t>
            </a:r>
            <a:r>
              <a:rPr lang="ru-RU" altLang="en-US" sz="2000">
                <a:latin typeface="Montserrat" charset="0"/>
                <a:cs typeface="Montserrat" charset="0"/>
              </a:rPr>
              <a:t> – можливість скористатися нашою спецпропозицією та заощадити до 40 000 грн на рік.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33363"/>
            <a:ext cx="32035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025775"/>
            <a:ext cx="2159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221163"/>
            <a:ext cx="2159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913"/>
            <a:ext cx="121888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38200" y="1597025"/>
            <a:ext cx="10512425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 algn="ctr"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Montserrat" charset="0"/>
                <a:cs typeface="Montserrat" charset="0"/>
              </a:rPr>
              <a:t>Передайте нам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функції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працедавця</a:t>
            </a:r>
            <a:r>
              <a:rPr lang="ru-RU" altLang="en-US" sz="2000" dirty="0">
                <a:latin typeface="Montserrat" charset="0"/>
                <a:cs typeface="Montserrat" charset="0"/>
              </a:rPr>
              <a:t>,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які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приносять</a:t>
            </a:r>
            <a:r>
              <a:rPr lang="ru-RU" altLang="en-US" sz="2000" dirty="0">
                <a:latin typeface="Montserrat" charset="0"/>
                <a:cs typeface="Montserrat" charset="0"/>
              </a:rPr>
              <a:t> вам не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гроші</a:t>
            </a:r>
            <a:r>
              <a:rPr lang="ru-RU" altLang="en-US" sz="2000" dirty="0">
                <a:latin typeface="Montserrat" charset="0"/>
                <a:cs typeface="Montserrat" charset="0"/>
              </a:rPr>
              <a:t>, а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клопіт</a:t>
            </a:r>
            <a:r>
              <a:rPr lang="ru-RU" altLang="en-US" sz="2000" dirty="0">
                <a:latin typeface="Montserrat" charset="0"/>
                <a:cs typeface="Montserrat" charset="0"/>
              </a:rPr>
              <a:t>. </a:t>
            </a:r>
          </a:p>
          <a:p>
            <a:pPr algn="ctr">
              <a:lnSpc>
                <a:spcPct val="100000"/>
              </a:lnSpc>
            </a:pPr>
            <a:r>
              <a:rPr lang="ru-RU" altLang="en-US" sz="2000" b="1" dirty="0" err="1">
                <a:latin typeface="Montserrat" charset="0"/>
                <a:cs typeface="Montserrat" charset="0"/>
              </a:rPr>
              <a:t>Щоб</a:t>
            </a:r>
            <a:r>
              <a:rPr lang="ru-RU" altLang="en-US" sz="2000" b="1" dirty="0">
                <a:latin typeface="Montserrat" charset="0"/>
                <a:cs typeface="Montserrat" charset="0"/>
              </a:rPr>
              <a:t> максимально </a:t>
            </a:r>
            <a:r>
              <a:rPr lang="ru-RU" altLang="en-US" sz="2000" b="1" dirty="0" err="1">
                <a:latin typeface="Montserrat" charset="0"/>
                <a:cs typeface="Montserrat" charset="0"/>
              </a:rPr>
              <a:t>сконцентруватися</a:t>
            </a:r>
            <a:r>
              <a:rPr lang="ru-RU" altLang="en-US" sz="2000" b="1" dirty="0">
                <a:latin typeface="Montserrat" charset="0"/>
                <a:cs typeface="Montserrat" charset="0"/>
              </a:rPr>
              <a:t> на </a:t>
            </a:r>
            <a:r>
              <a:rPr lang="ru-RU" altLang="en-US" sz="2000" b="1" dirty="0" err="1">
                <a:latin typeface="Montserrat" charset="0"/>
                <a:cs typeface="Montserrat" charset="0"/>
              </a:rPr>
              <a:t>своїх</a:t>
            </a:r>
            <a:r>
              <a:rPr lang="ru-RU" altLang="en-US" sz="2000" b="1" dirty="0">
                <a:latin typeface="Montserrat" charset="0"/>
                <a:cs typeface="Montserrat" charset="0"/>
              </a:rPr>
              <a:t> </a:t>
            </a:r>
            <a:r>
              <a:rPr lang="ru-RU" altLang="en-US" sz="2000" b="1" dirty="0" err="1">
                <a:latin typeface="Montserrat" charset="0"/>
                <a:cs typeface="Montserrat" charset="0"/>
              </a:rPr>
              <a:t>прибутках</a:t>
            </a:r>
            <a:r>
              <a:rPr lang="ru-RU" altLang="en-US" sz="2000" b="1" dirty="0">
                <a:latin typeface="Montserrat" charset="0"/>
                <a:cs typeface="Montserrat" charset="0"/>
              </a:rPr>
              <a:t>!</a:t>
            </a:r>
          </a:p>
          <a:p>
            <a:pPr algn="ctr"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 algn="ctr"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 algn="ctr"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 algn="ctr"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 algn="ctr">
              <a:lnSpc>
                <a:spcPct val="100000"/>
              </a:lnSpc>
            </a:pPr>
            <a:r>
              <a:rPr lang="ru-RU" altLang="en-US" sz="2000" dirty="0" err="1">
                <a:latin typeface="Roboto Slab" charset="0"/>
                <a:cs typeface="Roboto Slab" charset="0"/>
              </a:rPr>
              <a:t>Дзвоніть</a:t>
            </a:r>
            <a:r>
              <a:rPr lang="ru-RU" altLang="en-US" sz="2000" dirty="0">
                <a:latin typeface="Roboto Slab" charset="0"/>
                <a:cs typeface="Roboto Slab" charset="0"/>
              </a:rPr>
              <a:t>:</a:t>
            </a:r>
            <a:r>
              <a:rPr lang="ru-RU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>
                <a:solidFill>
                  <a:srgbClr val="3B3092"/>
                </a:solidFill>
                <a:latin typeface="Roboto Slab" charset="0"/>
                <a:cs typeface="Roboto Slab" charset="0"/>
              </a:rPr>
              <a:t>+38 (067) 466-44-39</a:t>
            </a:r>
          </a:p>
          <a:p>
            <a:pPr algn="ctr">
              <a:lnSpc>
                <a:spcPct val="100000"/>
              </a:lnSpc>
            </a:pPr>
            <a:r>
              <a:rPr lang="ru-RU" altLang="en-US" sz="2000" dirty="0" err="1">
                <a:latin typeface="Verdana" panose="020B0604030504040204" pitchFamily="34" charset="0"/>
              </a:rPr>
              <a:t>Пишіть</a:t>
            </a:r>
            <a:r>
              <a:rPr lang="ru-RU" altLang="en-US" sz="2000" dirty="0">
                <a:latin typeface="Verdana" panose="020B0604030504040204" pitchFamily="34" charset="0"/>
              </a:rPr>
              <a:t>:</a:t>
            </a:r>
            <a:r>
              <a:rPr lang="ru-RU" altLang="en-US" dirty="0">
                <a:latin typeface="Verdana" panose="020B0604030504040204" pitchFamily="34" charset="0"/>
              </a:rPr>
              <a:t> </a:t>
            </a:r>
            <a:r>
              <a:rPr lang="ru-RU" altLang="en-US" b="1" dirty="0">
                <a:solidFill>
                  <a:srgbClr val="3B3092"/>
                </a:solidFill>
                <a:latin typeface="Verdana" panose="020B0604030504040204" pitchFamily="34" charset="0"/>
              </a:rPr>
              <a:t>klim@actiong.com.ua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33363"/>
            <a:ext cx="32035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38200" y="365125"/>
            <a:ext cx="105124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4400" b="1">
                <a:solidFill>
                  <a:srgbClr val="272E43"/>
                </a:solidFill>
                <a:latin typeface="Montserrat" charset="0"/>
                <a:cs typeface="Montserrat" charset="0"/>
              </a:rPr>
              <a:t>Це просто!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3273425"/>
            <a:ext cx="1227137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38200" y="365125"/>
            <a:ext cx="105124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4400" b="1">
                <a:solidFill>
                  <a:srgbClr val="272E43"/>
                </a:solidFill>
                <a:latin typeface="Montserrat" charset="0"/>
                <a:cs typeface="Montserrat" charset="0"/>
              </a:rPr>
              <a:t>Закон Парето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38200" y="1825625"/>
            <a:ext cx="105124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en-US" sz="3200" b="1">
                <a:solidFill>
                  <a:srgbClr val="3B3092"/>
                </a:solidFill>
                <a:latin typeface="Roboto Slab" charset="0"/>
                <a:cs typeface="Roboto Slab" charset="0"/>
              </a:rPr>
              <a:t>Принцип 80/20:</a:t>
            </a:r>
          </a:p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200">
                <a:latin typeface="Montserrat" charset="0"/>
                <a:cs typeface="Montserrat" charset="0"/>
              </a:rPr>
              <a:t>  </a:t>
            </a:r>
          </a:p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3200" b="1">
                <a:solidFill>
                  <a:srgbClr val="3B3092"/>
                </a:solidFill>
                <a:latin typeface="Roboto Slab" charset="0"/>
                <a:cs typeface="Roboto Slab" charset="0"/>
              </a:rPr>
              <a:t>Питання:</a:t>
            </a:r>
            <a:r>
              <a:rPr lang="ru-RU" altLang="en-US" sz="2200">
                <a:latin typeface="Montserrat" charset="0"/>
                <a:cs typeface="Montserrat" charset="0"/>
              </a:rPr>
              <a:t> </a:t>
            </a:r>
            <a:r>
              <a:rPr lang="ru-RU" altLang="en-US" sz="2000">
                <a:latin typeface="Montserrat" charset="0"/>
                <a:cs typeface="Montserrat" charset="0"/>
              </a:rPr>
              <a:t>як оптимізувати чисельність персоналу, скоротивши власні витрати без ризику для прибутків?</a:t>
            </a:r>
          </a:p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33363"/>
            <a:ext cx="32035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87713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98750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913"/>
            <a:ext cx="121888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55625" y="2559050"/>
            <a:ext cx="101092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>
              <a:lnSpc>
                <a:spcPct val="100000"/>
              </a:lnSpc>
            </a:pPr>
            <a:r>
              <a:rPr lang="ru-RU" altLang="en-US" sz="2000">
                <a:latin typeface="Montserrat" charset="0"/>
                <a:cs typeface="Montserrat" charset="0"/>
              </a:rPr>
              <a:t>лише 20% продукції, клієнтів, працівників &gt; генерують 80% прибутку</a:t>
            </a:r>
          </a:p>
          <a:p>
            <a:pPr marL="457200"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 marL="457200">
              <a:lnSpc>
                <a:spcPct val="100000"/>
              </a:lnSpc>
            </a:pPr>
            <a:r>
              <a:rPr lang="ru-RU" altLang="en-US" sz="2000">
                <a:latin typeface="Montserrat" charset="0"/>
                <a:cs typeface="Montserrat" charset="0"/>
              </a:rPr>
              <a:t>до 80% адміністративних витрат &gt; припадає на персонал.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913"/>
            <a:ext cx="121888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38200" y="365125"/>
            <a:ext cx="105124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4400" b="1">
                <a:solidFill>
                  <a:srgbClr val="272E43"/>
                </a:solidFill>
                <a:latin typeface="Montserrat" charset="0"/>
                <a:cs typeface="Montserrat" charset="0"/>
              </a:rPr>
              <a:t>Що таке аутстафінг?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85825" y="1773238"/>
            <a:ext cx="10512425" cy="434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</a:pPr>
            <a:endParaRPr lang="ru-RU" altLang="en-US">
              <a:cs typeface="DejaVu Sans" charset="0"/>
            </a:endParaRPr>
          </a:p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000">
                <a:latin typeface="Montserrat" charset="0"/>
                <a:cs typeface="Montserrat" charset="0"/>
              </a:rPr>
              <a:t>OutStaffing – послуга виведення персоналу зі штату замовника в штат агенції.</a:t>
            </a:r>
          </a:p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100000"/>
              </a:lnSpc>
            </a:pPr>
            <a:r>
              <a:rPr lang="ru-RU" altLang="en-US">
                <a:cs typeface="Arial" panose="020B0604020202020204" pitchFamily="34" charset="0"/>
              </a:rPr>
              <a:t>    </a:t>
            </a:r>
            <a:r>
              <a:rPr lang="ru-RU" altLang="en-US" sz="2000">
                <a:latin typeface="Montserrat" charset="0"/>
                <a:cs typeface="Montserrat" charset="0"/>
              </a:rPr>
              <a:t>Коли ви НЕ керуєте персоналом ані фактично, ані юридично – це аутсорсинг.</a:t>
            </a:r>
          </a:p>
          <a:p>
            <a:pPr>
              <a:lnSpc>
                <a:spcPct val="100000"/>
              </a:lnSpc>
            </a:pPr>
            <a:r>
              <a:rPr lang="ru-RU" altLang="en-US" sz="2000">
                <a:latin typeface="Montserrat" charset="0"/>
                <a:cs typeface="Montserrat" charset="0"/>
              </a:rPr>
              <a:t>   </a:t>
            </a:r>
          </a:p>
          <a:p>
            <a:pPr>
              <a:lnSpc>
                <a:spcPct val="100000"/>
              </a:lnSpc>
            </a:pPr>
            <a:r>
              <a:rPr lang="ru-RU" altLang="en-US" sz="2000">
                <a:latin typeface="Montserrat" charset="0"/>
                <a:cs typeface="Montserrat" charset="0"/>
              </a:rPr>
              <a:t>    Коли персонал формально належить агенції, а фактично керуєте ним ви – це </a:t>
            </a:r>
            <a:r>
              <a:rPr lang="ru-RU" altLang="en-US" sz="2000" b="1">
                <a:solidFill>
                  <a:srgbClr val="3B3092"/>
                </a:solidFill>
                <a:latin typeface="Roboto Slab" charset="0"/>
                <a:cs typeface="Roboto Slab" charset="0"/>
              </a:rPr>
              <a:t>аутстафінг</a:t>
            </a:r>
            <a:r>
              <a:rPr lang="ru-RU" altLang="en-US" sz="2000">
                <a:solidFill>
                  <a:srgbClr val="3B3092"/>
                </a:solidFill>
                <a:latin typeface="Roboto Slab" charset="0"/>
                <a:cs typeface="Roboto Slab" charset="0"/>
              </a:rPr>
              <a:t>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33363"/>
            <a:ext cx="32035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3300413"/>
            <a:ext cx="2159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3906838"/>
            <a:ext cx="2159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872"/>
            <a:ext cx="12187238" cy="315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38091" y="365524"/>
            <a:ext cx="10511056" cy="132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4400" b="1">
                <a:solidFill>
                  <a:srgbClr val="272E43"/>
                </a:solidFill>
                <a:latin typeface="Montserrat" charset="0"/>
                <a:cs typeface="Montserrat" charset="0"/>
              </a:rPr>
              <a:t>Як це працює?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81" y="2387736"/>
            <a:ext cx="5490448" cy="42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38091" y="1357583"/>
            <a:ext cx="10511056" cy="413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endParaRPr lang="ru-RU" altLang="en-US" dirty="0"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en-US" sz="2000" dirty="0">
                <a:latin typeface="Montserrat" charset="0"/>
                <a:cs typeface="Montserrat" charset="0"/>
              </a:rPr>
              <a:t> Ви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виводите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частину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своїх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працівників</a:t>
            </a:r>
            <a:r>
              <a:rPr lang="ru-RU" altLang="en-US" sz="2000" dirty="0">
                <a:latin typeface="Montserrat" charset="0"/>
                <a:cs typeface="Montserrat" charset="0"/>
              </a:rPr>
              <a:t> за штат.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ru-RU" altLang="en-US" dirty="0"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Юридично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їх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наймає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агенція</a:t>
            </a:r>
            <a:r>
              <a:rPr lang="ru-RU" altLang="en-US" sz="2000" dirty="0">
                <a:latin typeface="Montserrat" charset="0"/>
                <a:cs typeface="Montserrat" charset="0"/>
              </a:rPr>
              <a:t>, яка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нараховує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працівникам</a:t>
            </a:r>
            <a:r>
              <a:rPr lang="ru-RU" altLang="en-US" sz="2000" dirty="0">
                <a:latin typeface="Montserrat" charset="0"/>
                <a:cs typeface="Montserrat" charset="0"/>
              </a:rPr>
              <a:t> зарплату,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розраховує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податки</a:t>
            </a:r>
            <a:r>
              <a:rPr lang="ru-RU" altLang="en-US" sz="2000" dirty="0">
                <a:latin typeface="Montserrat" charset="0"/>
                <a:cs typeface="Montserrat" charset="0"/>
              </a:rPr>
              <a:t> й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лікарняні</a:t>
            </a:r>
            <a:r>
              <a:rPr lang="ru-RU" altLang="en-US" sz="2000" dirty="0">
                <a:latin typeface="Montserrat" charset="0"/>
                <a:cs typeface="Montserrat" charset="0"/>
              </a:rPr>
              <a:t>,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тобто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бере</a:t>
            </a:r>
            <a:r>
              <a:rPr lang="ru-RU" altLang="en-US" sz="2000" dirty="0">
                <a:latin typeface="Montserrat" charset="0"/>
                <a:cs typeface="Montserrat" charset="0"/>
              </a:rPr>
              <a:t> на себе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всі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бюрократичні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процедури</a:t>
            </a:r>
            <a:r>
              <a:rPr lang="ru-RU" altLang="en-US" sz="2000" dirty="0">
                <a:latin typeface="Montserrat" charset="0"/>
                <a:cs typeface="Montserrat" charset="0"/>
              </a:rPr>
              <a:t> та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відповідальність</a:t>
            </a:r>
            <a:r>
              <a:rPr lang="ru-RU" altLang="en-US" sz="2000" dirty="0">
                <a:latin typeface="Montserrat" charset="0"/>
                <a:cs typeface="Montserrat" charset="0"/>
              </a:rPr>
              <a:t>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ru-RU" altLang="en-US" dirty="0"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Фактично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працівники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продовжують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працювати</a:t>
            </a:r>
            <a:r>
              <a:rPr lang="ru-RU" altLang="en-US" sz="2000" dirty="0">
                <a:latin typeface="Montserrat" charset="0"/>
                <a:cs typeface="Montserrat" charset="0"/>
              </a:rPr>
              <a:t> на вас.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ru-RU" altLang="en-US" dirty="0"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en-US" sz="2000" dirty="0">
                <a:latin typeface="Montserrat" charset="0"/>
                <a:cs typeface="Montserrat" charset="0"/>
              </a:rPr>
              <a:t> Ви 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позбавляєте</a:t>
            </a:r>
            <a:r>
              <a:rPr lang="ru-RU" altLang="en-US" sz="2000" dirty="0">
                <a:latin typeface="Montserrat" charset="0"/>
                <a:cs typeface="Montserrat" charset="0"/>
              </a:rPr>
              <a:t> себе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клопоту</a:t>
            </a:r>
            <a:r>
              <a:rPr lang="ru-RU" altLang="en-US" sz="2000" dirty="0">
                <a:latin typeface="Montserrat" charset="0"/>
                <a:cs typeface="Montserrat" charset="0"/>
              </a:rPr>
              <a:t>,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отримуючи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численні</a:t>
            </a:r>
            <a:r>
              <a:rPr lang="ru-RU" altLang="en-US" sz="2000" dirty="0">
                <a:latin typeface="Montserrat" charset="0"/>
                <a:cs typeface="Montserrat" charset="0"/>
              </a:rPr>
              <a:t> </a:t>
            </a:r>
            <a:r>
              <a:rPr lang="ru-RU" altLang="en-US" sz="2000" dirty="0" err="1">
                <a:latin typeface="Montserrat" charset="0"/>
                <a:cs typeface="Montserrat" charset="0"/>
              </a:rPr>
              <a:t>переваги</a:t>
            </a:r>
            <a:r>
              <a:rPr lang="ru-RU" altLang="en-US" sz="2000" dirty="0">
                <a:latin typeface="Montserrat" charset="0"/>
                <a:cs typeface="Montserrat" charset="0"/>
              </a:rPr>
              <a:t>…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003" y="233779"/>
            <a:ext cx="3203158" cy="111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5" y="1789327"/>
            <a:ext cx="136507" cy="13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5" y="2351229"/>
            <a:ext cx="136507" cy="13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7" y="3536938"/>
            <a:ext cx="136507" cy="13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7" y="4121855"/>
            <a:ext cx="136507" cy="13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20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913"/>
            <a:ext cx="121888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38200" y="365125"/>
            <a:ext cx="105124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4400" b="1">
                <a:solidFill>
                  <a:srgbClr val="272E43"/>
                </a:solidFill>
                <a:latin typeface="Montserrat" charset="0"/>
                <a:cs typeface="Montserrat" charset="0"/>
              </a:rPr>
              <a:t>Які переваги?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790950" y="1435100"/>
            <a:ext cx="762635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altLang="en-US" dirty="0" err="1">
                <a:latin typeface="Montserrat" charset="0"/>
                <a:cs typeface="Montserrat" charset="0"/>
              </a:rPr>
              <a:t>Швидкий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найм</a:t>
            </a:r>
            <a:r>
              <a:rPr lang="ru-RU" altLang="en-US" dirty="0">
                <a:latin typeface="Montserrat" charset="0"/>
                <a:cs typeface="Montserrat" charset="0"/>
              </a:rPr>
              <a:t> персоналу і </a:t>
            </a:r>
            <a:r>
              <a:rPr lang="ru-RU" altLang="en-US" dirty="0" err="1">
                <a:latin typeface="Montserrat" charset="0"/>
                <a:cs typeface="Montserrat" charset="0"/>
              </a:rPr>
              <a:t>скорочення</a:t>
            </a:r>
            <a:r>
              <a:rPr lang="ru-RU" altLang="en-US" dirty="0">
                <a:latin typeface="Montserrat" charset="0"/>
                <a:cs typeface="Montserrat" charset="0"/>
              </a:rPr>
              <a:t> штату.</a:t>
            </a:r>
          </a:p>
          <a:p>
            <a:pPr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dirty="0" err="1">
                <a:latin typeface="Montserrat" charset="0"/>
                <a:cs typeface="Montserrat" charset="0"/>
              </a:rPr>
              <a:t>Можна</a:t>
            </a:r>
            <a:r>
              <a:rPr lang="ru-RU" altLang="en-US" dirty="0">
                <a:latin typeface="Montserrat" charset="0"/>
                <a:cs typeface="Montserrat" charset="0"/>
              </a:rPr>
              <a:t> не </a:t>
            </a:r>
            <a:r>
              <a:rPr lang="ru-RU" altLang="en-US" dirty="0" err="1">
                <a:latin typeface="Montserrat" charset="0"/>
                <a:cs typeface="Montserrat" charset="0"/>
              </a:rPr>
              <a:t>зважати</a:t>
            </a:r>
            <a:r>
              <a:rPr lang="ru-RU" altLang="en-US" dirty="0">
                <a:latin typeface="Montserrat" charset="0"/>
                <a:cs typeface="Montserrat" charset="0"/>
              </a:rPr>
              <a:t> на </a:t>
            </a:r>
            <a:r>
              <a:rPr lang="ru-RU" altLang="en-US" dirty="0" err="1">
                <a:latin typeface="Montserrat" charset="0"/>
                <a:cs typeface="Montserrat" charset="0"/>
              </a:rPr>
              <a:t>обмеження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законодавця</a:t>
            </a:r>
            <a:r>
              <a:rPr lang="ru-RU" altLang="en-US" dirty="0">
                <a:latin typeface="Montserrat" charset="0"/>
                <a:cs typeface="Montserrat" charset="0"/>
              </a:rPr>
              <a:t> (</a:t>
            </a:r>
            <a:r>
              <a:rPr lang="ru-RU" altLang="en-US" dirty="0" err="1">
                <a:latin typeface="Montserrat" charset="0"/>
                <a:cs typeface="Montserrat" charset="0"/>
              </a:rPr>
              <a:t>випробувальні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терміни</a:t>
            </a:r>
            <a:r>
              <a:rPr lang="ru-RU" altLang="en-US" dirty="0">
                <a:latin typeface="Montserrat" charset="0"/>
                <a:cs typeface="Montserrat" charset="0"/>
              </a:rPr>
              <a:t>, </a:t>
            </a:r>
            <a:r>
              <a:rPr lang="ru-RU" altLang="en-US" dirty="0" err="1">
                <a:latin typeface="Montserrat" charset="0"/>
                <a:cs typeface="Montserrat" charset="0"/>
              </a:rPr>
              <a:t>квоти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тощо</a:t>
            </a:r>
            <a:r>
              <a:rPr lang="ru-RU" altLang="en-US" dirty="0">
                <a:latin typeface="Montserrat" charset="0"/>
                <a:cs typeface="Montserrat" charset="0"/>
              </a:rPr>
              <a:t>) та </a:t>
            </a:r>
            <a:r>
              <a:rPr lang="ru-RU" altLang="en-US" dirty="0" err="1">
                <a:latin typeface="Montserrat" charset="0"/>
                <a:cs typeface="Montserrat" charset="0"/>
              </a:rPr>
              <a:t>вимоги</a:t>
            </a:r>
            <a:r>
              <a:rPr lang="ru-RU" altLang="en-US" dirty="0">
                <a:latin typeface="Montserrat" charset="0"/>
                <a:cs typeface="Montserrat" charset="0"/>
              </a:rPr>
              <a:t> головного </a:t>
            </a:r>
            <a:r>
              <a:rPr lang="ru-RU" altLang="en-US" dirty="0" err="1">
                <a:latin typeface="Montserrat" charset="0"/>
                <a:cs typeface="Montserrat" charset="0"/>
              </a:rPr>
              <a:t>офісу</a:t>
            </a:r>
            <a:r>
              <a:rPr lang="ru-RU" altLang="en-US" dirty="0">
                <a:latin typeface="Montserrat" charset="0"/>
                <a:cs typeface="Montserrat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dirty="0" err="1">
                <a:latin typeface="Montserrat" charset="0"/>
                <a:cs typeface="Montserrat" charset="0"/>
              </a:rPr>
              <a:t>Зникають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ризики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отримання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штрафів</a:t>
            </a:r>
            <a:r>
              <a:rPr lang="ru-RU" altLang="en-US" dirty="0">
                <a:latin typeface="Montserrat" charset="0"/>
                <a:cs typeface="Montserrat" charset="0"/>
              </a:rPr>
              <a:t> та </a:t>
            </a:r>
            <a:r>
              <a:rPr lang="ru-RU" altLang="en-US" dirty="0" err="1">
                <a:latin typeface="Montserrat" charset="0"/>
                <a:cs typeface="Montserrat" charset="0"/>
              </a:rPr>
              <a:t>судових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спорів</a:t>
            </a:r>
            <a:r>
              <a:rPr lang="ru-RU" altLang="en-US" dirty="0">
                <a:latin typeface="Montserrat" charset="0"/>
                <a:cs typeface="Montserrat" charset="0"/>
              </a:rPr>
              <a:t> (</a:t>
            </a:r>
            <a:r>
              <a:rPr lang="ru-RU" altLang="en-US" dirty="0" err="1">
                <a:latin typeface="Montserrat" charset="0"/>
                <a:cs typeface="Montserrat" charset="0"/>
              </a:rPr>
              <a:t>порушення</a:t>
            </a:r>
            <a:r>
              <a:rPr lang="ru-RU" altLang="en-US" dirty="0">
                <a:latin typeface="Montserrat" charset="0"/>
                <a:cs typeface="Montserrat" charset="0"/>
              </a:rPr>
              <a:t> трудового </a:t>
            </a:r>
            <a:r>
              <a:rPr lang="ru-RU" altLang="en-US" dirty="0" err="1">
                <a:latin typeface="Montserrat" charset="0"/>
                <a:cs typeface="Montserrat" charset="0"/>
              </a:rPr>
              <a:t>законодавства</a:t>
            </a:r>
            <a:r>
              <a:rPr lang="ru-RU" altLang="en-US" dirty="0">
                <a:latin typeface="Montserrat" charset="0"/>
                <a:cs typeface="Montserrat" charset="0"/>
              </a:rPr>
              <a:t>).</a:t>
            </a:r>
          </a:p>
          <a:p>
            <a:pPr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dirty="0">
                <a:latin typeface="Montserrat" charset="0"/>
                <a:cs typeface="Montserrat" charset="0"/>
              </a:rPr>
              <a:t>Радикально </a:t>
            </a:r>
            <a:r>
              <a:rPr lang="ru-RU" altLang="en-US" dirty="0" err="1">
                <a:latin typeface="Montserrat" charset="0"/>
                <a:cs typeface="Montserrat" charset="0"/>
              </a:rPr>
              <a:t>знижується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навантаження</a:t>
            </a:r>
            <a:r>
              <a:rPr lang="ru-RU" altLang="en-US" dirty="0">
                <a:latin typeface="Montserrat" charset="0"/>
                <a:cs typeface="Montserrat" charset="0"/>
              </a:rPr>
              <a:t> на ваш </a:t>
            </a:r>
            <a:r>
              <a:rPr lang="ru-RU" altLang="en-US" dirty="0" err="1">
                <a:latin typeface="Montserrat" charset="0"/>
                <a:cs typeface="Montserrat" charset="0"/>
              </a:rPr>
              <a:t>відділ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кадрів</a:t>
            </a:r>
            <a:r>
              <a:rPr lang="ru-RU" altLang="en-US" dirty="0">
                <a:latin typeface="Montserrat" charset="0"/>
                <a:cs typeface="Montserrat" charset="0"/>
              </a:rPr>
              <a:t> та </a:t>
            </a:r>
            <a:r>
              <a:rPr lang="ru-RU" altLang="en-US" dirty="0" err="1">
                <a:latin typeface="Montserrat" charset="0"/>
                <a:cs typeface="Montserrat" charset="0"/>
              </a:rPr>
              <a:t>бухгалтерію</a:t>
            </a:r>
            <a:r>
              <a:rPr lang="ru-RU" altLang="en-US" dirty="0">
                <a:latin typeface="Montserrat" charset="0"/>
                <a:cs typeface="Montserrat" charset="0"/>
              </a:rPr>
              <a:t>!</a:t>
            </a:r>
          </a:p>
          <a:p>
            <a:pPr>
              <a:lnSpc>
                <a:spcPct val="100000"/>
              </a:lnSpc>
            </a:pPr>
            <a:endParaRPr lang="ru-RU" altLang="en-US" dirty="0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dirty="0" err="1">
                <a:latin typeface="Montserrat" charset="0"/>
                <a:cs typeface="Montserrat" charset="0"/>
              </a:rPr>
              <a:t>Зменшуються</a:t>
            </a:r>
            <a:r>
              <a:rPr lang="ru-RU" altLang="en-US" dirty="0">
                <a:latin typeface="Montserrat" charset="0"/>
                <a:cs typeface="Montserrat" charset="0"/>
              </a:rPr>
              <a:t> </a:t>
            </a:r>
            <a:r>
              <a:rPr lang="ru-RU" altLang="en-US" dirty="0" err="1">
                <a:latin typeface="Montserrat" charset="0"/>
                <a:cs typeface="Montserrat" charset="0"/>
              </a:rPr>
              <a:t>витрати</a:t>
            </a:r>
            <a:r>
              <a:rPr lang="ru-RU" altLang="en-US" dirty="0">
                <a:latin typeface="Montserrat" charset="0"/>
                <a:cs typeface="Montserrat" charset="0"/>
              </a:rPr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300288"/>
            <a:ext cx="2155825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33363"/>
            <a:ext cx="32035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7" y="4556126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4040188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3228975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2382838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824038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913"/>
            <a:ext cx="121888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0"/>
            <a:ext cx="11653838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38200" y="365125"/>
            <a:ext cx="105124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4400" b="1">
                <a:solidFill>
                  <a:srgbClr val="272E43"/>
                </a:solidFill>
                <a:latin typeface="Montserrat" charset="0"/>
                <a:cs typeface="Montserrat" charset="0"/>
              </a:rPr>
              <a:t>Аутстафінг у світі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98525" y="1352550"/>
            <a:ext cx="10512425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en-US" sz="2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altLang="en-US" sz="2000">
                <a:latin typeface="Montserrat" charset="0"/>
                <a:cs typeface="Montserrat" charset="0"/>
              </a:rPr>
              <a:t>Аутстафінг успішно розвивається на Заході з 1960-х років.</a:t>
            </a:r>
          </a:p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000">
                <a:latin typeface="Montserrat" charset="0"/>
                <a:cs typeface="Montserrat" charset="0"/>
              </a:rPr>
              <a:t>Сьогодні лише в США діє понад 1000 агенцій-лізерів, на які працює більш ніж 3 000 000 працівників.</a:t>
            </a:r>
          </a:p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000">
                <a:latin typeface="Montserrat" charset="0"/>
                <a:cs typeface="Montserrat" charset="0"/>
              </a:rPr>
              <a:t>У Європі послугами аутстафінгу користується понад 80% підприємств.</a:t>
            </a:r>
          </a:p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000">
                <a:latin typeface="Montserrat" charset="0"/>
                <a:cs typeface="Montserrat" charset="0"/>
              </a:rPr>
              <a:t>Щорічне зростання ринку – 30%.</a:t>
            </a:r>
          </a:p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 algn="ctr">
              <a:lnSpc>
                <a:spcPct val="100000"/>
              </a:lnSpc>
            </a:pPr>
            <a:r>
              <a:rPr lang="ru-RU" altLang="en-US" sz="2400" b="1">
                <a:solidFill>
                  <a:srgbClr val="3B3092"/>
                </a:solidFill>
                <a:latin typeface="Montserrat" charset="0"/>
                <a:cs typeface="Montserrat" charset="0"/>
              </a:rPr>
              <a:t>Чому? Тому що це зручно та вигідно!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33363"/>
            <a:ext cx="32035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916113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505075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360738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973513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469900"/>
            <a:ext cx="9572625" cy="63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913"/>
            <a:ext cx="121888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38200" y="365125"/>
            <a:ext cx="105124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4400" b="1">
                <a:solidFill>
                  <a:srgbClr val="272E43"/>
                </a:solidFill>
                <a:latin typeface="Montserrat" charset="0"/>
                <a:cs typeface="Montserrat" charset="0"/>
              </a:rPr>
              <a:t>Аутстафінг в Україні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38200" y="1487488"/>
            <a:ext cx="10512425" cy="434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en-US" b="1">
                <a:solidFill>
                  <a:srgbClr val="3B3092"/>
                </a:solidFill>
                <a:latin typeface="Montserrat" charset="0"/>
                <a:cs typeface="Montserrat" charset="0"/>
              </a:rPr>
              <a:t>ТОВ "Лізинг Сервіс" працює на ринку консультаційних послуг з </a:t>
            </a:r>
          </a:p>
          <a:p>
            <a:pPr>
              <a:lnSpc>
                <a:spcPct val="100000"/>
              </a:lnSpc>
            </a:pPr>
            <a:r>
              <a:rPr lang="ru-RU" altLang="en-US" b="1">
                <a:solidFill>
                  <a:srgbClr val="3B3092"/>
                </a:solidFill>
                <a:latin typeface="Montserrat" charset="0"/>
                <a:cs typeface="Montserrat" charset="0"/>
              </a:rPr>
              <a:t>2004 року, пропонуючи клієнтам:</a:t>
            </a:r>
          </a:p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 marL="457200">
              <a:lnSpc>
                <a:spcPct val="100000"/>
              </a:lnSpc>
            </a:pPr>
            <a:r>
              <a:rPr lang="ru-RU" altLang="en-US" sz="1700">
                <a:latin typeface="Montserrat" charset="0"/>
                <a:cs typeface="Montserrat" charset="0"/>
              </a:rPr>
              <a:t>100%-ву гарантію відповідності послуг законодавству (жодних сірих схем із конвертами!);</a:t>
            </a:r>
          </a:p>
          <a:p>
            <a:pPr marL="457200"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 marL="457200">
              <a:lnSpc>
                <a:spcPct val="100000"/>
              </a:lnSpc>
            </a:pPr>
            <a:r>
              <a:rPr lang="ru-RU" altLang="en-US" sz="1700">
                <a:latin typeface="Montserrat" charset="0"/>
                <a:cs typeface="Montserrat" charset="0"/>
              </a:rPr>
              <a:t>багаторічну експертизу та індивідуальний підхід;</a:t>
            </a:r>
          </a:p>
          <a:p>
            <a:pPr marL="457200"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 marL="457200">
              <a:lnSpc>
                <a:spcPct val="100000"/>
              </a:lnSpc>
            </a:pPr>
            <a:r>
              <a:rPr lang="ru-RU" altLang="en-US" sz="1700">
                <a:latin typeface="Montserrat" charset="0"/>
                <a:cs typeface="Montserrat" charset="0"/>
              </a:rPr>
              <a:t>супровід найкращих юристів і правильні умови трудових договорів відповідно до ст. 39 ЗУ "Про зайнятість населення";</a:t>
            </a:r>
          </a:p>
          <a:p>
            <a:pPr marL="457200"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 marL="457200">
              <a:lnSpc>
                <a:spcPct val="100000"/>
              </a:lnSpc>
            </a:pPr>
            <a:r>
              <a:rPr lang="ru-RU" altLang="en-US" sz="1700">
                <a:latin typeface="Montserrat" charset="0"/>
                <a:cs typeface="Montserrat" charset="0"/>
              </a:rPr>
              <a:t>успішні рішення для великих корпорацій і малих підприємств;</a:t>
            </a:r>
          </a:p>
          <a:p>
            <a:pPr marL="457200">
              <a:lnSpc>
                <a:spcPct val="100000"/>
              </a:lnSpc>
            </a:pPr>
            <a:r>
              <a:rPr lang="ru-RU" altLang="en-US" sz="1700">
                <a:latin typeface="Montserrat" charset="0"/>
                <a:cs typeface="Montserrat" charset="0"/>
              </a:rPr>
              <a:t>    </a:t>
            </a:r>
          </a:p>
          <a:p>
            <a:pPr marL="457200">
              <a:lnSpc>
                <a:spcPct val="100000"/>
              </a:lnSpc>
            </a:pPr>
            <a:r>
              <a:rPr lang="ru-RU" altLang="en-US" sz="1700">
                <a:latin typeface="Montserrat" charset="0"/>
                <a:cs typeface="Montserrat" charset="0"/>
              </a:rPr>
              <a:t>найвищу якість послуг за вигідною ціною.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33363"/>
            <a:ext cx="32035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2432050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2995613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3540125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4305300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4833938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38200" y="365125"/>
            <a:ext cx="105124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4400" b="1">
                <a:solidFill>
                  <a:srgbClr val="2A3A4E"/>
                </a:solidFill>
                <a:latin typeface="Montserrat" charset="0"/>
                <a:cs typeface="Montserrat" charset="0"/>
              </a:rPr>
              <a:t>Нам довіряють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28788"/>
            <a:ext cx="17256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1482725"/>
            <a:ext cx="27559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889250"/>
            <a:ext cx="178276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1690688"/>
            <a:ext cx="17907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4367213"/>
            <a:ext cx="139382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4273550"/>
            <a:ext cx="2141538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3367088"/>
            <a:ext cx="23590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52763"/>
            <a:ext cx="26352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33363"/>
            <a:ext cx="32035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913"/>
            <a:ext cx="121888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913"/>
            <a:ext cx="121888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38200" y="365125"/>
            <a:ext cx="105124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4400" b="1">
                <a:solidFill>
                  <a:srgbClr val="272E43"/>
                </a:solidFill>
                <a:latin typeface="Montserrat" charset="0"/>
                <a:cs typeface="Montserrat" charset="0"/>
              </a:rPr>
              <a:t>Які обмеження?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7913"/>
            <a:ext cx="20955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343275" y="1485900"/>
            <a:ext cx="7378700" cy="60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 marL="457200">
              <a:lnSpc>
                <a:spcPct val="100000"/>
              </a:lnSpc>
            </a:pPr>
            <a:r>
              <a:rPr lang="ru-RU" altLang="en-US">
                <a:latin typeface="Montserrat" charset="0"/>
                <a:cs typeface="Montserrat" charset="0"/>
              </a:rPr>
              <a:t>Аутстафінг не рекомендовано для топ-менеджерів (ризик зниження лояльності).</a:t>
            </a:r>
          </a:p>
          <a:p>
            <a:pPr marL="457200"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 marL="457200">
              <a:lnSpc>
                <a:spcPct val="100000"/>
              </a:lnSpc>
            </a:pPr>
            <a:r>
              <a:rPr lang="ru-RU" altLang="en-US">
                <a:latin typeface="Montserrat" charset="0"/>
                <a:cs typeface="Montserrat" charset="0"/>
              </a:rPr>
              <a:t>Найпопулярніший у світі аутстафінг для адмінперсоналу (40%), фінансистів (20%), ІТ-спеціалістів (15%).</a:t>
            </a:r>
          </a:p>
          <a:p>
            <a:pPr marL="457200"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 marL="457200">
              <a:lnSpc>
                <a:spcPct val="100000"/>
              </a:lnSpc>
            </a:pPr>
            <a:r>
              <a:rPr lang="ru-RU" altLang="en-US">
                <a:latin typeface="Montserrat" charset="0"/>
                <a:cs typeface="Montserrat" charset="0"/>
              </a:rPr>
              <a:t>Можливі обмеження в умовах матеріальної відповідальності для касирів, продавців.</a:t>
            </a:r>
          </a:p>
          <a:p>
            <a:pPr marL="457200">
              <a:lnSpc>
                <a:spcPct val="100000"/>
              </a:lnSpc>
            </a:pPr>
            <a:endParaRPr lang="ru-RU" altLang="en-US">
              <a:cs typeface="DejaVu Sans" charset="0"/>
            </a:endParaRPr>
          </a:p>
          <a:p>
            <a:pPr marL="457200">
              <a:lnSpc>
                <a:spcPct val="100000"/>
              </a:lnSpc>
            </a:pPr>
            <a:r>
              <a:rPr lang="ru-RU" altLang="en-US">
                <a:latin typeface="Montserrat" charset="0"/>
                <a:cs typeface="Montserrat" charset="0"/>
              </a:rPr>
              <a:t>Не завжди доступний для ліцензованих і травмонебезпечних галузей діяльності.</a:t>
            </a:r>
            <a:r>
              <a:rPr lang="ru-RU" altLang="en-US" b="1">
                <a:solidFill>
                  <a:srgbClr val="307888"/>
                </a:solidFill>
                <a:latin typeface="Montserrat" charset="0"/>
                <a:cs typeface="Montserrat" charset="0"/>
              </a:rPr>
              <a:t> </a:t>
            </a:r>
          </a:p>
          <a:p>
            <a:pPr marL="457200">
              <a:lnSpc>
                <a:spcPct val="100000"/>
              </a:lnSpc>
            </a:pPr>
            <a:endParaRPr lang="ru-RU" altLang="en-US">
              <a:cs typeface="DejaVu Sans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33363"/>
            <a:ext cx="32035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93" y="4352132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2722563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1911350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722" y="3540919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638</Words>
  <Application>Microsoft Macintosh PowerPoint</Application>
  <PresentationFormat>Widescreen</PresentationFormat>
  <Paragraphs>129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Microsoft YaHei</vt:lpstr>
      <vt:lpstr>Arial</vt:lpstr>
      <vt:lpstr>Calibri</vt:lpstr>
      <vt:lpstr>DejaVu Sans</vt:lpstr>
      <vt:lpstr>Montserrat</vt:lpstr>
      <vt:lpstr>Roboto Slab</vt:lpstr>
      <vt:lpstr>Segoe UI</vt:lpstr>
      <vt:lpstr>Times New Roman</vt:lpstr>
      <vt:lpstr>Verdana</vt:lpstr>
      <vt:lpstr>Тема Office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Jokūbas Fudžicu</dc:creator>
  <cp:keywords/>
  <dc:description/>
  <cp:lastModifiedBy>Dmitry Klim</cp:lastModifiedBy>
  <cp:revision>12</cp:revision>
  <cp:lastPrinted>1601-01-01T00:00:00Z</cp:lastPrinted>
  <dcterms:created xsi:type="dcterms:W3CDTF">1601-01-01T00:00:00Z</dcterms:created>
  <dcterms:modified xsi:type="dcterms:W3CDTF">2019-06-04T11:35:46Z</dcterms:modified>
</cp:coreProperties>
</file>